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78" r:id="rId4"/>
    <p:sldId id="280" r:id="rId5"/>
    <p:sldId id="284" r:id="rId6"/>
    <p:sldId id="281" r:id="rId7"/>
    <p:sldId id="272" r:id="rId8"/>
    <p:sldId id="273" r:id="rId9"/>
    <p:sldId id="266" r:id="rId10"/>
    <p:sldId id="265" r:id="rId11"/>
    <p:sldId id="268" r:id="rId12"/>
  </p:sldIdLst>
  <p:sldSz cx="9144000" cy="6858000" type="screen4x3"/>
  <p:notesSz cx="9872663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9159" cy="3408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591189" y="3"/>
            <a:ext cx="4279159" cy="3408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FA3E8-5FD7-41A7-99C2-FDC1118F98FC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2" y="6456871"/>
            <a:ext cx="4279159" cy="3408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591189" y="6456871"/>
            <a:ext cx="4279159" cy="3408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C17CF-ECC6-49A2-9FF0-E7141DAD17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6939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9230" cy="339938"/>
          </a:xfrm>
          <a:prstGeom prst="rect">
            <a:avLst/>
          </a:prstGeom>
        </p:spPr>
        <p:txBody>
          <a:bodyPr vert="horz" lIns="91610" tIns="45805" rIns="91610" bIns="4580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591131" y="2"/>
            <a:ext cx="4279230" cy="339938"/>
          </a:xfrm>
          <a:prstGeom prst="rect">
            <a:avLst/>
          </a:prstGeom>
        </p:spPr>
        <p:txBody>
          <a:bodyPr vert="horz" lIns="91610" tIns="45805" rIns="91610" bIns="45805" rtlCol="0"/>
          <a:lstStyle>
            <a:lvl1pPr algn="r">
              <a:defRPr sz="1200"/>
            </a:lvl1pPr>
          </a:lstStyle>
          <a:p>
            <a:fld id="{401F17B7-0465-4DEB-96E2-382AF4B253F1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11175"/>
            <a:ext cx="3395663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0" tIns="45805" rIns="91610" bIns="4580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86810" y="3228869"/>
            <a:ext cx="7899052" cy="3059446"/>
          </a:xfrm>
          <a:prstGeom prst="rect">
            <a:avLst/>
          </a:prstGeom>
        </p:spPr>
        <p:txBody>
          <a:bodyPr vert="horz" lIns="91610" tIns="45805" rIns="91610" bIns="45805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6456644"/>
            <a:ext cx="4279230" cy="339938"/>
          </a:xfrm>
          <a:prstGeom prst="rect">
            <a:avLst/>
          </a:prstGeom>
        </p:spPr>
        <p:txBody>
          <a:bodyPr vert="horz" lIns="91610" tIns="45805" rIns="91610" bIns="4580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591131" y="6456644"/>
            <a:ext cx="4279230" cy="339938"/>
          </a:xfrm>
          <a:prstGeom prst="rect">
            <a:avLst/>
          </a:prstGeom>
        </p:spPr>
        <p:txBody>
          <a:bodyPr vert="horz" lIns="91610" tIns="45805" rIns="91610" bIns="45805" rtlCol="0" anchor="b"/>
          <a:lstStyle>
            <a:lvl1pPr algn="r">
              <a:defRPr sz="1200"/>
            </a:lvl1pPr>
          </a:lstStyle>
          <a:p>
            <a:fld id="{62703ABE-E40D-4D46-8097-AA3E67676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323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03ABE-E40D-4D46-8097-AA3E676765BE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805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03ABE-E40D-4D46-8097-AA3E676765BE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805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60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19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158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34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34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86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66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72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84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20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54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083E2-1A7F-4150-BC20-28079E7F7FFB}" type="datetimeFigureOut">
              <a:rPr lang="pt-BR" smtClean="0"/>
              <a:pPr/>
              <a:t>26/02/2021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1CD68-092B-452C-B9C2-A3D73FE44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49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pt-BR" dirty="0" smtClean="0"/>
              <a:t>AUDIÊNCIA PÚBLICA</a:t>
            </a:r>
            <a:br>
              <a:rPr lang="pt-BR" dirty="0" smtClean="0"/>
            </a:br>
            <a:r>
              <a:rPr lang="pt-BR" dirty="0" smtClean="0"/>
              <a:t>FUNDO MUNICIPAL DE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856984" cy="439248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tx1"/>
                </a:solidFill>
              </a:rPr>
              <a:t>DADOS DO 3º QUADRIMESTRE DE 2020</a:t>
            </a:r>
          </a:p>
          <a:p>
            <a:pPr marL="457200" indent="-457200" algn="l">
              <a:buFontTx/>
              <a:buChar char="-"/>
            </a:pPr>
            <a:r>
              <a:rPr lang="pt-BR" sz="2800" b="1" dirty="0" smtClean="0">
                <a:solidFill>
                  <a:schemeClr val="tx1"/>
                </a:solidFill>
              </a:rPr>
              <a:t>RECEITA PRÓPRIA DO FUNDO ;</a:t>
            </a:r>
          </a:p>
          <a:p>
            <a:pPr marL="457200" indent="-457200" algn="l">
              <a:buFontTx/>
              <a:buChar char="-"/>
            </a:pPr>
            <a:r>
              <a:rPr lang="pt-BR" sz="2800" b="1" dirty="0" smtClean="0">
                <a:solidFill>
                  <a:schemeClr val="tx1"/>
                </a:solidFill>
              </a:rPr>
              <a:t>DESPESA ANALÍTICA;</a:t>
            </a:r>
          </a:p>
          <a:p>
            <a:pPr marL="457200" indent="-457200" algn="l">
              <a:buFontTx/>
              <a:buChar char="-"/>
            </a:pPr>
            <a:r>
              <a:rPr lang="pt-BR" sz="2800" b="1" dirty="0" smtClean="0">
                <a:solidFill>
                  <a:schemeClr val="tx1"/>
                </a:solidFill>
              </a:rPr>
              <a:t>SALDO FINANCEIRO DAS CONTAS;</a:t>
            </a:r>
          </a:p>
          <a:p>
            <a:pPr marL="457200" indent="-457200" algn="l">
              <a:buFontTx/>
              <a:buChar char="-"/>
            </a:pPr>
            <a:r>
              <a:rPr lang="pt-BR" sz="2800" b="1" dirty="0" smtClean="0">
                <a:solidFill>
                  <a:schemeClr val="tx1"/>
                </a:solidFill>
              </a:rPr>
              <a:t>PERCENTUAL TOTAL INVESTIDO NA SAÚDE;</a:t>
            </a:r>
            <a:endParaRPr lang="pt-B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SALDOS FINANCEIROS NO FECHAMENTO DO QUADRIMESTRE</a:t>
            </a:r>
            <a:br>
              <a:rPr lang="pt-BR" dirty="0" smtClean="0"/>
            </a:br>
            <a:r>
              <a:rPr lang="pt-BR" dirty="0" smtClean="0"/>
              <a:t>NAS CONTAS DO FUNDO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7689"/>
              </p:ext>
            </p:extLst>
          </p:nvPr>
        </p:nvGraphicFramePr>
        <p:xfrm>
          <a:off x="395536" y="2132856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RECURSOS LIVRES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2.965.001,39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VINCULADOS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4.139.207,12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SALDO FINANCEIRO 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7.104.208,51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47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pt-BR" sz="3200" dirty="0" smtClean="0"/>
              <a:t>PERCENTUAL INVESTIDO NA SAÚDE</a:t>
            </a:r>
            <a:endParaRPr lang="pt-BR" sz="32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465548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00"/>
                <a:gridCol w="2314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RECEITA DE IMP E TRANSFERÊNCIAS CONSTITUCIONAIS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85.486.940,53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DESPESA TOTAL EMPENHADA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30.352.171,90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(-) DESPESA EMPENHADA</a:t>
                      </a:r>
                      <a:r>
                        <a:rPr lang="pt-BR" baseline="0" dirty="0" smtClean="0"/>
                        <a:t> NÃO COMPUTADA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8.025.151,45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DESPESA</a:t>
                      </a:r>
                      <a:r>
                        <a:rPr lang="pt-BR" baseline="0" dirty="0" smtClean="0"/>
                        <a:t> LIQUIDADA CONSIDERADA PARA O CÁLCULO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22.327.020,45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%</a:t>
                      </a:r>
                      <a:r>
                        <a:rPr lang="pt-BR" baseline="0" dirty="0" smtClean="0"/>
                        <a:t> DE RECURSOS PRÓPRIOS APLICADOS EM SAÚDE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26,12 %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9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RECEITAS PRÓPRIAS FUNDO DE SAÚDE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993720"/>
              </p:ext>
            </p:extLst>
          </p:nvPr>
        </p:nvGraphicFramePr>
        <p:xfrm>
          <a:off x="395536" y="764704"/>
          <a:ext cx="8229600" cy="586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GRUPO – ATENÇÃO BÁSICA CUSTEIO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1º QUADRIMESTRE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TOTAL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INC FIN DA APS – PER CAPITA DE TRANSIÇÃO/DESEMPENHO/CAPITAÇÃO</a:t>
                      </a:r>
                      <a:r>
                        <a:rPr lang="pt-BR" sz="1400" baseline="0" dirty="0" smtClean="0"/>
                        <a:t> PONDERADA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480.374,94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640.499,92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665.653,00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1.786.527,86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INC AÇÕES</a:t>
                      </a:r>
                      <a:r>
                        <a:rPr lang="pt-BR" sz="1400" baseline="0" dirty="0" smtClean="0"/>
                        <a:t> ESTRAT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50.070,00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56.760,00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82.741,61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189.571,61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AG</a:t>
                      </a:r>
                      <a:r>
                        <a:rPr lang="pt-BR" sz="1400" baseline="0" dirty="0" smtClean="0"/>
                        <a:t> COMUNITÁRIO DE SAÚDE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121.600,00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131.600,00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161.000,00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414.200,00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PAB VARIÁVEL</a:t>
                      </a:r>
                      <a:r>
                        <a:rPr lang="pt-BR" sz="1400" baseline="0" dirty="0" smtClean="0"/>
                        <a:t> – NASF, ESB, ESF, INC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51.961,89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51.961,89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PROGRAMA DE INFORMATIZAÇÃO APS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30.600,00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40.800,00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40.800,00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112.200,00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INCREMENTO</a:t>
                      </a:r>
                      <a:r>
                        <a:rPr lang="pt-BR" sz="1400" baseline="0" dirty="0" smtClean="0"/>
                        <a:t> TEMPORÁRIO DO PAB – EMENDA INDIVIDUAL</a:t>
                      </a:r>
                      <a:endParaRPr lang="pt-BR" sz="1400" dirty="0" smtClean="0"/>
                    </a:p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300.000,00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100.000,00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400.000,00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REDE</a:t>
                      </a:r>
                      <a:r>
                        <a:rPr lang="pt-BR" sz="1400" baseline="0" dirty="0" smtClean="0"/>
                        <a:t> CEGONHA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382,37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382,37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9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RECEITAS PRÓPRIAS FUNDO DE SAÚDE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420305"/>
              </p:ext>
            </p:extLst>
          </p:nvPr>
        </p:nvGraphicFramePr>
        <p:xfrm>
          <a:off x="395536" y="764704"/>
          <a:ext cx="8229600" cy="1377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21130">
                <a:tc gridSpan="5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GRUPO – MAC CUSTEIO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533431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1º QUADRIMESTRE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TOTAL</a:t>
                      </a:r>
                      <a:endParaRPr lang="pt-BR" sz="1600" dirty="0"/>
                    </a:p>
                  </a:txBody>
                  <a:tcPr/>
                </a:tc>
              </a:tr>
              <a:tr h="34158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MAC – CAPS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113.220,00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113.220,00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113.220,00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339.660,00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960755"/>
              </p:ext>
            </p:extLst>
          </p:nvPr>
        </p:nvGraphicFramePr>
        <p:xfrm>
          <a:off x="407159" y="2276872"/>
          <a:ext cx="8229600" cy="139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44526">
                <a:tc gridSpan="5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GRUPO – VIG</a:t>
                      </a:r>
                      <a:r>
                        <a:rPr lang="pt-BR" sz="2400" baseline="0" dirty="0" smtClean="0"/>
                        <a:t> SANITÁRIA</a:t>
                      </a:r>
                      <a:r>
                        <a:rPr lang="pt-BR" sz="2400" dirty="0" smtClean="0"/>
                        <a:t> CUSTEIO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563066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1º QUADRIMESTRE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TOTAL</a:t>
                      </a:r>
                      <a:endParaRPr lang="pt-BR" sz="1600" dirty="0"/>
                    </a:p>
                  </a:txBody>
                  <a:tcPr/>
                </a:tc>
              </a:tr>
              <a:tr h="360560">
                <a:tc>
                  <a:txBody>
                    <a:bodyPr/>
                    <a:lstStyle/>
                    <a:p>
                      <a:r>
                        <a:rPr lang="pt-BR" sz="1400" baseline="0" dirty="0" smtClean="0"/>
                        <a:t>VIGILÂNCIA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57.515,32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72.143,62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93.680,58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223.339,52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447880"/>
              </p:ext>
            </p:extLst>
          </p:nvPr>
        </p:nvGraphicFramePr>
        <p:xfrm>
          <a:off x="427045" y="3789040"/>
          <a:ext cx="8229600" cy="140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GRUPO – GESTÃO DO SUS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1º QUADRIMESTRE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TOTAL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IMP</a:t>
                      </a:r>
                      <a:r>
                        <a:rPr lang="pt-BR" sz="1400" baseline="0" dirty="0" smtClean="0"/>
                        <a:t> S ALIMENTAR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12.000,00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75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RECEITAS PRÓPRIAS FUNDO DE SAÚDE</a:t>
            </a:r>
            <a:endParaRPr lang="pt-BR" dirty="0"/>
          </a:p>
        </p:txBody>
      </p:sp>
      <p:graphicFrame>
        <p:nvGraphicFramePr>
          <p:cNvPr id="9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191747"/>
              </p:ext>
            </p:extLst>
          </p:nvPr>
        </p:nvGraphicFramePr>
        <p:xfrm>
          <a:off x="457200" y="648072"/>
          <a:ext cx="8229600" cy="140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GRUPO – MAC ESTADUAL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1º QUADRIMESTRE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TOTAL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COMPENSAÇÃO</a:t>
                      </a:r>
                      <a:r>
                        <a:rPr lang="pt-BR" sz="1400" baseline="0" dirty="0" smtClean="0"/>
                        <a:t> FAE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27.733,39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36.080,15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53.928,64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117.742,18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961190"/>
              </p:ext>
            </p:extLst>
          </p:nvPr>
        </p:nvGraphicFramePr>
        <p:xfrm>
          <a:off x="467544" y="2132856"/>
          <a:ext cx="82296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GRUPO – APSUS ESTADUAL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1º QUADRIMESTRE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TOTAL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APSUS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22.248,00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66.744,00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66.744,00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155.736,00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RES</a:t>
                      </a:r>
                      <a:r>
                        <a:rPr lang="pt-BR" sz="1400" baseline="0" dirty="0" smtClean="0"/>
                        <a:t> SESA 724/19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2.000,00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2.000,00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RES</a:t>
                      </a:r>
                      <a:r>
                        <a:rPr lang="pt-BR" sz="1400" baseline="0" dirty="0" smtClean="0"/>
                        <a:t> SESA 1309/20</a:t>
                      </a:r>
                      <a:endParaRPr lang="pt-BR" sz="1400" dirty="0" smtClean="0"/>
                    </a:p>
                    <a:p>
                      <a:r>
                        <a:rPr lang="pt-BR" sz="1400" dirty="0" smtClean="0"/>
                        <a:t>INC ORG FARMAC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3.000,00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3.000,00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02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RECEITAS PRÓPRIAS FUNDO DE SAÚDE</a:t>
            </a:r>
            <a:endParaRPr lang="pt-BR" dirty="0"/>
          </a:p>
        </p:txBody>
      </p:sp>
      <p:graphicFrame>
        <p:nvGraphicFramePr>
          <p:cNvPr id="11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542790"/>
              </p:ext>
            </p:extLst>
          </p:nvPr>
        </p:nvGraphicFramePr>
        <p:xfrm>
          <a:off x="407159" y="692696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GRUPO – BLOCO</a:t>
                      </a:r>
                      <a:r>
                        <a:rPr lang="pt-BR" sz="2400" baseline="0" dirty="0" smtClean="0"/>
                        <a:t> INVESTIMENTO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1º QUADRIMESTRE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TOTAL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RES</a:t>
                      </a:r>
                      <a:r>
                        <a:rPr lang="pt-BR" sz="1400" baseline="0" dirty="0" smtClean="0"/>
                        <a:t> SESA 724/19</a:t>
                      </a:r>
                      <a:endParaRPr lang="pt-BR" sz="1400" dirty="0" smtClean="0"/>
                    </a:p>
                    <a:p>
                      <a:r>
                        <a:rPr lang="pt-BR" sz="1400" dirty="0" smtClean="0"/>
                        <a:t>INC ORG FARMAC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9.000,00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9.000,00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RES</a:t>
                      </a:r>
                      <a:r>
                        <a:rPr lang="pt-BR" sz="1400" baseline="0" dirty="0" smtClean="0"/>
                        <a:t> SESA 783/19</a:t>
                      </a:r>
                      <a:endParaRPr lang="pt-BR" sz="1400" dirty="0" smtClean="0"/>
                    </a:p>
                    <a:p>
                      <a:r>
                        <a:rPr lang="pt-BR" sz="1400" dirty="0" smtClean="0"/>
                        <a:t>TRANSP</a:t>
                      </a:r>
                      <a:r>
                        <a:rPr lang="pt-BR" sz="1400" baseline="0" dirty="0" smtClean="0"/>
                        <a:t> SANIT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35.000,00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35.000,00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CONV</a:t>
                      </a:r>
                      <a:r>
                        <a:rPr lang="pt-BR" sz="1400" baseline="0" dirty="0" smtClean="0"/>
                        <a:t> 2423/07</a:t>
                      </a:r>
                    </a:p>
                    <a:p>
                      <a:r>
                        <a:rPr lang="pt-BR" sz="1400" baseline="0" dirty="0" smtClean="0"/>
                        <a:t>APOIO A ESTRUT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88.472,66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88.472,66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RES</a:t>
                      </a:r>
                      <a:r>
                        <a:rPr lang="pt-BR" sz="1400" baseline="0" dirty="0" smtClean="0"/>
                        <a:t> SESA 1309/20</a:t>
                      </a:r>
                      <a:endParaRPr lang="pt-BR" sz="1400" dirty="0" smtClean="0"/>
                    </a:p>
                    <a:p>
                      <a:r>
                        <a:rPr lang="pt-BR" sz="1400" dirty="0" smtClean="0"/>
                        <a:t>INC ORG FARMAC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6.000,00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6.000,00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RES</a:t>
                      </a:r>
                      <a:r>
                        <a:rPr lang="pt-BR" sz="1400" baseline="0" dirty="0" smtClean="0"/>
                        <a:t> SESA 869/20</a:t>
                      </a:r>
                    </a:p>
                    <a:p>
                      <a:r>
                        <a:rPr lang="pt-BR" sz="1400" dirty="0" smtClean="0"/>
                        <a:t>CONST</a:t>
                      </a:r>
                      <a:r>
                        <a:rPr lang="pt-BR" sz="1400" baseline="0" dirty="0" smtClean="0"/>
                        <a:t> UBS TIPO I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0,00</a:t>
                      </a:r>
                    </a:p>
                    <a:p>
                      <a:pPr algn="r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65.000,00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65.000,00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63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RECEITAS PRÓPRIAS FUNDO DE SAÚDE</a:t>
            </a:r>
            <a:endParaRPr lang="pt-BR" dirty="0"/>
          </a:p>
        </p:txBody>
      </p:sp>
      <p:graphicFrame>
        <p:nvGraphicFramePr>
          <p:cNvPr id="10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94785"/>
              </p:ext>
            </p:extLst>
          </p:nvPr>
        </p:nvGraphicFramePr>
        <p:xfrm>
          <a:off x="421415" y="5877272"/>
          <a:ext cx="82296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TOTAL GERAL 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1.726.428,18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3.068.577,55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2.019.555,16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6.814.561,09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761051"/>
              </p:ext>
            </p:extLst>
          </p:nvPr>
        </p:nvGraphicFramePr>
        <p:xfrm>
          <a:off x="395536" y="692696"/>
          <a:ext cx="82296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81219">
                <a:tc gridSpan="5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GRUPO – COVID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482877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1º QUADRIMESTRE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TOTAL</a:t>
                      </a:r>
                      <a:endParaRPr lang="pt-BR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ENFRENTAMENTO</a:t>
                      </a:r>
                      <a:r>
                        <a:rPr lang="pt-BR" sz="1400" baseline="0" dirty="0" smtClean="0"/>
                        <a:t> DE EMERGÊNCIAS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336.631,98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1.203.691,00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489.138,00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2.029.460,98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LEI</a:t>
                      </a:r>
                      <a:r>
                        <a:rPr lang="pt-BR" sz="1400" baseline="0" dirty="0" smtClean="0"/>
                        <a:t> 173/2020 – AUXILIO FIN AÇÕES SAÚDE E ASSISTENC COVID-19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502.516,86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167.842,16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670.359,02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PORT 3389</a:t>
                      </a:r>
                      <a:r>
                        <a:rPr lang="pt-BR" sz="1400" baseline="0" dirty="0" smtClean="0"/>
                        <a:t> – INV SAÚDE BUCAL COVID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10.425,00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10.425,00</a:t>
                      </a:r>
                      <a:endParaRPr lang="pt-BR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897210"/>
              </p:ext>
            </p:extLst>
          </p:nvPr>
        </p:nvGraphicFramePr>
        <p:xfrm>
          <a:off x="395536" y="4149080"/>
          <a:ext cx="8229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GRUPO – COVID</a:t>
                      </a:r>
                      <a:r>
                        <a:rPr lang="pt-BR" sz="2400" baseline="0" dirty="0" smtClean="0"/>
                        <a:t> ESTADUAL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1º QUADRIMESTRE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3º QUADRIMESTRE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TOTAL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RES</a:t>
                      </a:r>
                      <a:r>
                        <a:rPr lang="pt-BR" sz="1400" baseline="0" dirty="0" smtClean="0"/>
                        <a:t> SESA 705/2020</a:t>
                      </a:r>
                      <a:endParaRPr lang="pt-BR" sz="1400" dirty="0" smtClean="0"/>
                    </a:p>
                    <a:p>
                      <a:r>
                        <a:rPr lang="pt-BR" sz="1400" dirty="0" smtClean="0"/>
                        <a:t>PODER</a:t>
                      </a:r>
                      <a:r>
                        <a:rPr lang="pt-BR" sz="1400" baseline="0" dirty="0" smtClean="0"/>
                        <a:t> JUDICIÁRIO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92.522,00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0,00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/>
                        <a:t>92.522,00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85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/>
          <a:lstStyle/>
          <a:p>
            <a:r>
              <a:rPr lang="pt-BR" dirty="0" smtClean="0"/>
              <a:t>DESPESAS LIQUIDADAS NO FUNDO</a:t>
            </a:r>
            <a:endParaRPr lang="pt-BR" dirty="0"/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336283"/>
              </p:ext>
            </p:extLst>
          </p:nvPr>
        </p:nvGraphicFramePr>
        <p:xfrm>
          <a:off x="107504" y="692696"/>
          <a:ext cx="8856984" cy="6061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696"/>
                <a:gridCol w="1489960"/>
                <a:gridCol w="1407184"/>
                <a:gridCol w="1407184"/>
                <a:gridCol w="1489960"/>
              </a:tblGrid>
              <a:tr h="226824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1º </a:t>
                      </a: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3º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QUADRIMESTRE</a:t>
                      </a: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6676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500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VENCIM. </a:t>
                      </a:r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 </a:t>
                      </a:r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VANT. </a:t>
                      </a:r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FIXAS - PESSOAL CIVIL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4.037.205,56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3.947.984,07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5.078.687,88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13.063.877,51</a:t>
                      </a:r>
                    </a:p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OBRIGAÇÕES PATRONAIS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577.173,02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594.398,93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826.784,09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1.998.356,04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PSS</a:t>
                      </a:r>
                      <a:r>
                        <a:rPr lang="pt-BR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– CONTRATAÇÃO POR TEMPO DETERMINADO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91.225,62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288.055,97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379.281,59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RATEIO PELA PARTICIPAÇÃO EM CONSÓRCIO PÚBLICO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85.125,60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119.250,00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255.318,82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459.694,42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OUTROS SERVICOS DE TERCEIROS </a:t>
                      </a:r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– PJ  CONSÓRCIO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396.045,55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262.672,48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478.445,04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1.137.163,07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DIÁRIAS – PESSOAL CIVIL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18.328,35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17.022,51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20.878,93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56.229,79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MATERIAL DE CONSUMO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320.392,11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436.392,73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389.363,28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1.146.148,12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MATERIAL, BEM OU SERVIÇO PARA DISTRIB. GRATUITA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161.328,47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244.481,37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253.611,34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659.421,18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PASSAGENS E DESPESAS COM LOCOMOÇÃO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217.564,73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41.740,00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152.917,05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412.221,78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OUTROS SERVIÇOS DE TERCEIROS </a:t>
                      </a:r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– P.FÍSICA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95.611,75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96.168,51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82.981,04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274.761,30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LOCAÇÃO</a:t>
                      </a:r>
                      <a:r>
                        <a:rPr lang="pt-BR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DE M DE OBRA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117.725,24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244.952,90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312.096,30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674.774,44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SUBVENÇÃO SOCIAL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25.365,24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129.757,45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64.522,13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219.644,82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46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pt-BR" dirty="0"/>
              <a:t>DESPESAS </a:t>
            </a:r>
            <a:r>
              <a:rPr lang="pt-BR" dirty="0" smtClean="0"/>
              <a:t>LIQUIDADAS NO FUNDO</a:t>
            </a:r>
            <a:endParaRPr lang="pt-BR" dirty="0"/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432289"/>
              </p:ext>
            </p:extLst>
          </p:nvPr>
        </p:nvGraphicFramePr>
        <p:xfrm>
          <a:off x="107504" y="908720"/>
          <a:ext cx="8856984" cy="5307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861"/>
                <a:gridCol w="1361240"/>
                <a:gridCol w="1531395"/>
                <a:gridCol w="1531395"/>
                <a:gridCol w="1571093"/>
              </a:tblGrid>
              <a:tr h="112713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OUTROS SERVIÇOS DE </a:t>
                      </a:r>
                      <a:endParaRPr lang="pt-BR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TERC – P. </a:t>
                      </a:r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JURÍDICA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827.645,60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1.733.830,17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1.712.485,36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4.273.961,13</a:t>
                      </a:r>
                    </a:p>
                  </a:txBody>
                  <a:tcPr marL="9525" marR="9525" marT="9525" marB="0" anchor="b"/>
                </a:tc>
              </a:tr>
              <a:tr h="84807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OUTRAS</a:t>
                      </a:r>
                      <a:r>
                        <a:rPr lang="pt-BR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DESPESAS DE PESSOAL CONTRATOS.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371.728,42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482.133,28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794.521,95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1.648.383,65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4807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OUTROS AUXÍLIOS </a:t>
                      </a:r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FINAN  </a:t>
                      </a:r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 PESSOAS FÍSICAS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77.500,00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84.147,84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64.032,26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225.680,10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48078">
                <a:tc>
                  <a:txBody>
                    <a:bodyPr/>
                    <a:lstStyle/>
                    <a:p>
                      <a:pPr algn="l" fontAlgn="t"/>
                      <a:endParaRPr lang="pt-BR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INDENIZAÇÕES E RESTITUIÇÕES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39.026,88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672,25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520,00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40.219,13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</a:tr>
              <a:tr h="84807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EQUIPAMENTOS E MATERIAL PERMANENTE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247.540,70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35.791,92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289.023,05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572.355,67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040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OBRAS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55.485,19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55.485,19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582">
                <a:tc>
                  <a:txBody>
                    <a:bodyPr/>
                    <a:lstStyle/>
                    <a:p>
                      <a:pPr algn="l" fontAlgn="t"/>
                      <a:endParaRPr lang="pt-BR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l" fontAlgn="t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  <a:r>
                        <a:rPr lang="pt-BR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LIQUIDADO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7.615.307,22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8.562.622,03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11.084.048,55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27.297.658,93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9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RESTOS A PAGAR E EMPENHOS A PAGAR NO FECHAMENTO DO QUADRIMESTRE</a:t>
            </a:r>
            <a:endParaRPr lang="pt-BR" sz="3600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454752"/>
              </p:ext>
            </p:extLst>
          </p:nvPr>
        </p:nvGraphicFramePr>
        <p:xfrm>
          <a:off x="457200" y="1600200"/>
          <a:ext cx="82296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EMPENHADO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LIQUIDADO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PAGO 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SALDO DE RESTOS A PAGAR EM 31/12/2020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30.352.171,90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27.297.658,93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27.028.551,90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3.323.620,00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893543"/>
              </p:ext>
            </p:extLst>
          </p:nvPr>
        </p:nvGraphicFramePr>
        <p:xfrm>
          <a:off x="1331640" y="357301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SALDO DE RESTOS</a:t>
                      </a:r>
                      <a:r>
                        <a:rPr lang="pt-BR" baseline="0" dirty="0" smtClean="0"/>
                        <a:t> A PAGAR DE ANOS ANTERIORES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84.738,09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66675"/>
              </p:ext>
            </p:extLst>
          </p:nvPr>
        </p:nvGraphicFramePr>
        <p:xfrm>
          <a:off x="1331640" y="5013176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SALDO TOTAL DE RESTOS</a:t>
                      </a:r>
                      <a:r>
                        <a:rPr lang="pt-BR" baseline="0" dirty="0" smtClean="0"/>
                        <a:t> E EMPENHOS LIQUIDADOS A PAGAR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SALDO DE RESTOS A PAGAR 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dirty="0" smtClean="0"/>
                    </a:p>
                    <a:p>
                      <a:pPr algn="r"/>
                      <a:r>
                        <a:rPr lang="pt-BR" dirty="0" smtClean="0"/>
                        <a:t>3.408.358,09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9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6689</TotalTime>
  <Words>664</Words>
  <Application>Microsoft Office PowerPoint</Application>
  <PresentationFormat>Apresentação na tela (4:3)</PresentationFormat>
  <Paragraphs>349</Paragraphs>
  <Slides>11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AUDIÊNCIA PÚBLICA FUNDO MUNICIPAL DE SAÚDE</vt:lpstr>
      <vt:lpstr>RECEITAS PRÓPRIAS FUNDO DE SAÚDE </vt:lpstr>
      <vt:lpstr>RECEITAS PRÓPRIAS FUNDO DE SAÚDE</vt:lpstr>
      <vt:lpstr>RECEITAS PRÓPRIAS FUNDO DE SAÚDE</vt:lpstr>
      <vt:lpstr>RECEITAS PRÓPRIAS FUNDO DE SAÚDE</vt:lpstr>
      <vt:lpstr>RECEITAS PRÓPRIAS FUNDO DE SAÚDE</vt:lpstr>
      <vt:lpstr>DESPESAS LIQUIDADAS NO FUNDO</vt:lpstr>
      <vt:lpstr>DESPESAS LIQUIDADAS NO FUNDO</vt:lpstr>
      <vt:lpstr>RESTOS A PAGAR E EMPENHOS A PAGAR NO FECHAMENTO DO QUADRIMESTRE</vt:lpstr>
      <vt:lpstr>SALDOS FINANCEIROS NO FECHAMENTO DO QUADRIMESTRE NAS CONTAS DO FUNDO</vt:lpstr>
      <vt:lpstr>PERCENTUAL INVESTIDO NA SAÚDE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Doroteo</dc:creator>
  <cp:lastModifiedBy>Doroteo Loch</cp:lastModifiedBy>
  <cp:revision>403</cp:revision>
  <cp:lastPrinted>2020-02-28T13:07:08Z</cp:lastPrinted>
  <dcterms:created xsi:type="dcterms:W3CDTF">2015-05-19T18:54:49Z</dcterms:created>
  <dcterms:modified xsi:type="dcterms:W3CDTF">2021-02-26T12:38:12Z</dcterms:modified>
</cp:coreProperties>
</file>