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71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oteo Loch" initials="DL" lastIdx="6" clrIdx="0">
    <p:extLst>
      <p:ext uri="{19B8F6BF-5375-455C-9EA6-DF929625EA0E}">
        <p15:presenceInfo xmlns:p15="http://schemas.microsoft.com/office/powerpoint/2012/main" userId="S-1-5-21-3419854656-693795859-1584947161-15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A5495-175B-4C81-B0BE-546FA029C41C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25ED0-2DDE-4EEF-A1F7-96B21889C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26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ACD8-A8E0-4B13-A87E-4F89F0F0154E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DAC6-23BA-4126-9CD4-6DBF6FE8DD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ACD8-A8E0-4B13-A87E-4F89F0F0154E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DAC6-23BA-4126-9CD4-6DBF6FE8DD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ACD8-A8E0-4B13-A87E-4F89F0F0154E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DAC6-23BA-4126-9CD4-6DBF6FE8DD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ACD8-A8E0-4B13-A87E-4F89F0F0154E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DAC6-23BA-4126-9CD4-6DBF6FE8DD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ACD8-A8E0-4B13-A87E-4F89F0F0154E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DAC6-23BA-4126-9CD4-6DBF6FE8DD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ACD8-A8E0-4B13-A87E-4F89F0F0154E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DAC6-23BA-4126-9CD4-6DBF6FE8DD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ACD8-A8E0-4B13-A87E-4F89F0F0154E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DAC6-23BA-4126-9CD4-6DBF6FE8DD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ACD8-A8E0-4B13-A87E-4F89F0F0154E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DAC6-23BA-4126-9CD4-6DBF6FE8DD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ACD8-A8E0-4B13-A87E-4F89F0F0154E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DAC6-23BA-4126-9CD4-6DBF6FE8DD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ACD8-A8E0-4B13-A87E-4F89F0F0154E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DAC6-23BA-4126-9CD4-6DBF6FE8DD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ACD8-A8E0-4B13-A87E-4F89F0F0154E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DAC6-23BA-4126-9CD4-6DBF6FE8DD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CACD8-A8E0-4B13-A87E-4F89F0F0154E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DAC6-23BA-4126-9CD4-6DBF6FE8DD7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440159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Impact"/>
                <a:cs typeface="Impact"/>
                <a:sym typeface="Impact"/>
              </a:rPr>
              <a:t>MUNICÍPIO DE</a:t>
            </a:r>
            <a:br>
              <a:rPr lang="pt-B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Impact"/>
                <a:cs typeface="Impact"/>
                <a:sym typeface="Impact"/>
              </a:rPr>
            </a:b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Impact"/>
                <a:cs typeface="Impact"/>
                <a:sym typeface="Impact"/>
              </a:rPr>
              <a:t>SÃO MATEUS DO SUL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07904" y="2204864"/>
            <a:ext cx="2152328" cy="309634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5" descr="brasa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4664992" cy="337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979712" y="5589240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FUNDO PREVIDENCIÁRIO MUNICIPAL - IPRESMAT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FUNDO PREVIDENCIÁRIO MUNICIPAL</a:t>
            </a:r>
            <a:br>
              <a:rPr lang="pt-BR" dirty="0" smtClean="0"/>
            </a:br>
            <a:r>
              <a:rPr lang="pt-BR" dirty="0" smtClean="0"/>
              <a:t>RECEITAS 2020 – </a:t>
            </a:r>
            <a:r>
              <a:rPr lang="pt-BR" dirty="0" smtClean="0"/>
              <a:t>3º </a:t>
            </a:r>
            <a:r>
              <a:rPr lang="pt-BR" dirty="0" smtClean="0"/>
              <a:t>QUADRIMESTRE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388162"/>
              </p:ext>
            </p:extLst>
          </p:nvPr>
        </p:nvGraphicFramePr>
        <p:xfrm>
          <a:off x="107504" y="1484783"/>
          <a:ext cx="9001000" cy="5229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584176"/>
                <a:gridCol w="1512168"/>
                <a:gridCol w="1584176"/>
                <a:gridCol w="2016224"/>
              </a:tblGrid>
              <a:tr h="933842">
                <a:tc>
                  <a:txBody>
                    <a:bodyPr/>
                    <a:lstStyle/>
                    <a:p>
                      <a:r>
                        <a:rPr lang="pt-BR" dirty="0" smtClean="0"/>
                        <a:t>Denominação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1º quadrimestre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2º quadrimestre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quadrimestre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</a:tr>
              <a:tr h="653689">
                <a:tc>
                  <a:txBody>
                    <a:bodyPr/>
                    <a:lstStyle/>
                    <a:p>
                      <a:r>
                        <a:rPr lang="pt-BR" dirty="0" smtClean="0"/>
                        <a:t>Contribuição Servidor e inativos e sentenças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1.266.236,78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1.323.835,95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2.028.160,51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4.618.233,24</a:t>
                      </a:r>
                      <a:endParaRPr lang="pt-BR" dirty="0"/>
                    </a:p>
                  </a:txBody>
                  <a:tcPr/>
                </a:tc>
              </a:tr>
              <a:tr h="653689">
                <a:tc>
                  <a:txBody>
                    <a:bodyPr/>
                    <a:lstStyle/>
                    <a:p>
                      <a:r>
                        <a:rPr lang="pt-BR" dirty="0" smtClean="0"/>
                        <a:t>Contribuição</a:t>
                      </a:r>
                      <a:r>
                        <a:rPr lang="pt-BR" baseline="0" dirty="0" smtClean="0"/>
                        <a:t> Patronal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1.230.528,46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1.300.536,80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1.995.729,50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4.526.794,76</a:t>
                      </a:r>
                      <a:endParaRPr lang="pt-BR" dirty="0"/>
                    </a:p>
                  </a:txBody>
                  <a:tcPr/>
                </a:tc>
              </a:tr>
              <a:tr h="653689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Amort</a:t>
                      </a:r>
                      <a:r>
                        <a:rPr lang="pt-BR" dirty="0" smtClean="0"/>
                        <a:t>.Déficit Atuarial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1.621.977,40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1.621.977,40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621.299,44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3.865.254,24</a:t>
                      </a:r>
                      <a:endParaRPr lang="pt-BR" dirty="0"/>
                    </a:p>
                  </a:txBody>
                  <a:tcPr/>
                </a:tc>
              </a:tr>
              <a:tr h="378725">
                <a:tc>
                  <a:txBody>
                    <a:bodyPr/>
                    <a:lstStyle/>
                    <a:p>
                      <a:r>
                        <a:rPr lang="pt-BR" dirty="0" smtClean="0"/>
                        <a:t>Compensação INSS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31.416,16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170.008,03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152.416,28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353.840,47</a:t>
                      </a:r>
                      <a:endParaRPr lang="pt-BR" dirty="0"/>
                    </a:p>
                  </a:txBody>
                  <a:tcPr/>
                </a:tc>
              </a:tr>
              <a:tr h="378725">
                <a:tc>
                  <a:txBody>
                    <a:bodyPr/>
                    <a:lstStyle/>
                    <a:p>
                      <a:r>
                        <a:rPr lang="pt-BR" dirty="0" smtClean="0"/>
                        <a:t>Rendimentos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2.083.830,42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4.342.373,37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3.953.910,12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10.380.113,91</a:t>
                      </a:r>
                      <a:endParaRPr lang="pt-BR" dirty="0"/>
                    </a:p>
                  </a:txBody>
                  <a:tcPr/>
                </a:tc>
              </a:tr>
              <a:tr h="440687">
                <a:tc>
                  <a:txBody>
                    <a:bodyPr/>
                    <a:lstStyle/>
                    <a:p>
                      <a:r>
                        <a:rPr lang="pt-BR" dirty="0" smtClean="0"/>
                        <a:t>Restituições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807,76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807,76</a:t>
                      </a:r>
                      <a:endParaRPr lang="pt-BR" dirty="0" smtClean="0"/>
                    </a:p>
                  </a:txBody>
                  <a:tcPr/>
                </a:tc>
              </a:tr>
              <a:tr h="37872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6.233.989,22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8.758.731,55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8.752.323,61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23.745.044,38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872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Prejuízos</a:t>
                      </a:r>
                      <a:r>
                        <a:rPr lang="pt-BR" b="1" baseline="0" dirty="0" smtClean="0"/>
                        <a:t> Rendimento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2.202.325,24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461.368,90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543.211,31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3.206.905,45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872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Saldo Receita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4.031.663,98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8.297.362,65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8.209.112,30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20.538.138,93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21014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FUNDO PREVIDENCIÁRIO MUNICIPAL</a:t>
            </a:r>
            <a:br>
              <a:rPr lang="pt-BR" dirty="0" smtClean="0"/>
            </a:br>
            <a:r>
              <a:rPr lang="pt-BR" dirty="0" smtClean="0"/>
              <a:t>DESPESAS 2020 - </a:t>
            </a:r>
            <a:r>
              <a:rPr lang="pt-BR" dirty="0" smtClean="0"/>
              <a:t>3º </a:t>
            </a:r>
            <a:r>
              <a:rPr lang="pt-BR" dirty="0" smtClean="0"/>
              <a:t>QUADRIMESTRE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835019"/>
              </p:ext>
            </p:extLst>
          </p:nvPr>
        </p:nvGraphicFramePr>
        <p:xfrm>
          <a:off x="107504" y="1484784"/>
          <a:ext cx="8856984" cy="500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842"/>
                <a:gridCol w="1549951"/>
                <a:gridCol w="1771397"/>
                <a:gridCol w="1771397"/>
                <a:gridCol w="1771397"/>
              </a:tblGrid>
              <a:tr h="913253">
                <a:tc>
                  <a:txBody>
                    <a:bodyPr/>
                    <a:lstStyle/>
                    <a:p>
                      <a:r>
                        <a:rPr lang="pt-BR" dirty="0" smtClean="0"/>
                        <a:t>Denominação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1º quadrimestre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2º </a:t>
                      </a:r>
                    </a:p>
                    <a:p>
                      <a:pPr algn="ctr"/>
                      <a:r>
                        <a:rPr lang="pt-BR" dirty="0" smtClean="0"/>
                        <a:t>quadrimestre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quadrimestre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</a:tr>
              <a:tr h="366386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Aposentadorias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2.759.631,32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2.773.046,69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3.564.050,61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9.096.728,62</a:t>
                      </a:r>
                      <a:endParaRPr lang="pt-BR" sz="1600" b="0" dirty="0"/>
                    </a:p>
                  </a:txBody>
                  <a:tcPr/>
                </a:tc>
              </a:tr>
              <a:tr h="303390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Pensões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349.912,91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369.392,65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446.196,32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1.165.501,88</a:t>
                      </a:r>
                      <a:endParaRPr lang="pt-BR" sz="1600" b="0" dirty="0"/>
                    </a:p>
                  </a:txBody>
                  <a:tcPr/>
                </a:tc>
              </a:tr>
              <a:tr h="366386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Diárias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0,00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0,00</a:t>
                      </a:r>
                      <a:endParaRPr lang="pt-BR" sz="1600" b="0" dirty="0"/>
                    </a:p>
                  </a:txBody>
                  <a:tcPr/>
                </a:tc>
              </a:tr>
              <a:tr h="578730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Assinatura</a:t>
                      </a:r>
                      <a:r>
                        <a:rPr lang="pt-BR" sz="1600" b="0" baseline="0" dirty="0" smtClean="0"/>
                        <a:t> anuidades 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700,00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75,00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1.199,30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1.974,30</a:t>
                      </a:r>
                      <a:endParaRPr lang="pt-BR" sz="1600" b="0" dirty="0"/>
                    </a:p>
                  </a:txBody>
                  <a:tcPr/>
                </a:tc>
              </a:tr>
              <a:tr h="366386">
                <a:tc>
                  <a:txBody>
                    <a:bodyPr/>
                    <a:lstStyle/>
                    <a:p>
                      <a:r>
                        <a:rPr lang="pt-BR" sz="1600" b="0" dirty="0" err="1" smtClean="0"/>
                        <a:t>Man.Sistemas</a:t>
                      </a:r>
                      <a:r>
                        <a:rPr lang="pt-BR" sz="1600" b="0" dirty="0" smtClean="0"/>
                        <a:t> e assessorias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34.370,80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34.330,76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34.330,76</a:t>
                      </a:r>
                      <a:endParaRPr lang="pt-BR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103.032,32</a:t>
                      </a:r>
                      <a:endParaRPr lang="pt-BR" sz="1600" b="0" dirty="0"/>
                    </a:p>
                  </a:txBody>
                  <a:tcPr/>
                </a:tc>
              </a:tr>
              <a:tr h="3663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Inscrições de cursos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0,00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250,00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250,00</a:t>
                      </a:r>
                      <a:endParaRPr lang="pt-BR" sz="1600" b="0" dirty="0"/>
                    </a:p>
                  </a:txBody>
                  <a:tcPr/>
                </a:tc>
              </a:tr>
              <a:tr h="366386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Telefone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407,17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406,39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414,44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1.228,00</a:t>
                      </a:r>
                      <a:endParaRPr lang="pt-BR" sz="1600" b="0" dirty="0"/>
                    </a:p>
                  </a:txBody>
                  <a:tcPr/>
                </a:tc>
              </a:tr>
              <a:tr h="366386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Indenizações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b="0" dirty="0"/>
                    </a:p>
                  </a:txBody>
                  <a:tcPr/>
                </a:tc>
              </a:tr>
              <a:tr h="366386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Outras despesas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243,84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1.284,48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1.528,32</a:t>
                      </a:r>
                      <a:endParaRPr lang="pt-BR" sz="1600" b="0" dirty="0"/>
                    </a:p>
                  </a:txBody>
                  <a:tcPr/>
                </a:tc>
              </a:tr>
              <a:tr h="36638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TOTAL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3.145.266,04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3.178.785,97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4.046.191,43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10.370.243,44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210146"/>
          </a:xfrm>
        </p:spPr>
        <p:txBody>
          <a:bodyPr>
            <a:normAutofit/>
          </a:bodyPr>
          <a:lstStyle/>
          <a:p>
            <a:r>
              <a:rPr lang="pt-BR" dirty="0" smtClean="0"/>
              <a:t>SALDO FINANCEIRO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968559"/>
              </p:ext>
            </p:extLst>
          </p:nvPr>
        </p:nvGraphicFramePr>
        <p:xfrm>
          <a:off x="971600" y="1477198"/>
          <a:ext cx="7085587" cy="1279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842"/>
                <a:gridCol w="1549951"/>
                <a:gridCol w="1771397"/>
                <a:gridCol w="1771397"/>
              </a:tblGrid>
              <a:tr h="91325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Denominação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30/04/2020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31/08/2020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31/12/2020</a:t>
                      </a:r>
                      <a:endParaRPr lang="pt-BR" dirty="0"/>
                    </a:p>
                  </a:txBody>
                  <a:tcPr/>
                </a:tc>
              </a:tr>
              <a:tr h="366386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Saldo</a:t>
                      </a:r>
                      <a:r>
                        <a:rPr lang="pt-BR" sz="1600" b="0" baseline="0" dirty="0" smtClean="0"/>
                        <a:t> bancário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142.483.840,49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147.669.502,29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151.899.508,28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4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FUNDO PREVIDENCIÁRIO MUNICIPAL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BENEFÍCIOS CONCEDIDOS: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143268"/>
              </p:ext>
            </p:extLst>
          </p:nvPr>
        </p:nvGraphicFramePr>
        <p:xfrm>
          <a:off x="899592" y="2276872"/>
          <a:ext cx="6912767" cy="2486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36"/>
                <a:gridCol w="1512147"/>
                <a:gridCol w="1728192"/>
                <a:gridCol w="1728192"/>
              </a:tblGrid>
              <a:tr h="720079">
                <a:tc>
                  <a:txBody>
                    <a:bodyPr/>
                    <a:lstStyle/>
                    <a:p>
                      <a:r>
                        <a:rPr lang="pt-BR" dirty="0" smtClean="0"/>
                        <a:t>Denominação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1º quadrimestre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2º </a:t>
                      </a:r>
                    </a:p>
                    <a:p>
                      <a:pPr algn="ctr"/>
                      <a:r>
                        <a:rPr lang="pt-BR" dirty="0" smtClean="0"/>
                        <a:t>quadrimestre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quadrimestre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24102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Aposentadorias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267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273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282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85725" marT="9525" marB="0"/>
                </a:tc>
              </a:tr>
              <a:tr h="524102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Pensões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 smtClean="0"/>
                        <a:t>56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58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54</a:t>
                      </a:r>
                      <a:endParaRPr lang="pt-BR" b="0" dirty="0"/>
                    </a:p>
                  </a:txBody>
                  <a:tcPr/>
                </a:tc>
              </a:tr>
              <a:tr h="52410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/>
                        <a:t>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171</Words>
  <Application>Microsoft Office PowerPoint</Application>
  <PresentationFormat>Apresentação na tela (4:3)</PresentationFormat>
  <Paragraphs>136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Baskerville Old Face</vt:lpstr>
      <vt:lpstr>Calibri</vt:lpstr>
      <vt:lpstr>Impact</vt:lpstr>
      <vt:lpstr>Tema do Office</vt:lpstr>
      <vt:lpstr>MUNICÍPIO DE SÃO MATEUS DO SUL</vt:lpstr>
      <vt:lpstr>FUNDO PREVIDENCIÁRIO MUNICIPAL RECEITAS 2020 – 3º QUADRIMESTRE</vt:lpstr>
      <vt:lpstr>FUNDO PREVIDENCIÁRIO MUNICIPAL DESPESAS 2020 - 3º QUADRIMESTRE</vt:lpstr>
      <vt:lpstr>SALDO FINANCEIRO</vt:lpstr>
      <vt:lpstr>FUNDO PREVIDENCIÁRIO MUNICIPAL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SÃO MATEUS DO SUL</dc:title>
  <dc:creator>mirnab</dc:creator>
  <cp:lastModifiedBy>Doroteo Loch</cp:lastModifiedBy>
  <cp:revision>128</cp:revision>
  <dcterms:created xsi:type="dcterms:W3CDTF">2017-09-28T13:03:21Z</dcterms:created>
  <dcterms:modified xsi:type="dcterms:W3CDTF">2021-02-22T14:18:47Z</dcterms:modified>
</cp:coreProperties>
</file>